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289" r:id="rId14"/>
    <p:sldId id="290" r:id="rId15"/>
    <p:sldId id="291" r:id="rId16"/>
    <p:sldId id="275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4666"/>
  </p:normalViewPr>
  <p:slideViewPr>
    <p:cSldViewPr snapToGrid="0" snapToObjects="1">
      <p:cViewPr varScale="1">
        <p:scale>
          <a:sx n="46" d="100"/>
          <a:sy n="46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9D537-9306-41DF-A591-14A12140FF1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EBBCA4-4C64-445F-AC06-C27BB7FFE47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3000" b="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THEMATIC AREAS</a:t>
          </a:r>
          <a:endParaRPr lang="en-US" sz="3000" b="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gm:t>
    </dgm:pt>
    <dgm:pt modelId="{22445FE0-6973-4C40-858E-96D8C50374F0}" type="parTrans" cxnId="{B6D0783D-8DD5-4C48-875C-DA778315AAFB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44619C4C-D784-4B20-8487-B9786C30F6F2}" type="sibTrans" cxnId="{B6D0783D-8DD5-4C48-875C-DA778315AAFB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244894E5-73E0-446D-BC87-E7C22627B893}">
      <dgm:prSet phldrT="[Text]" custT="1"/>
      <dgm:spPr>
        <a:solidFill>
          <a:srgbClr val="33CCCC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1. Agricultural Sector Policy</a:t>
          </a:r>
          <a:endParaRPr lang="en-US" sz="20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gm:t>
    </dgm:pt>
    <dgm:pt modelId="{B982C901-18E6-4BA0-B068-B35DD6C40879}" type="parTrans" cxnId="{08D718EC-E4FC-41EC-91EC-82E03CD85725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CBEB8828-386D-4347-B269-2649DC5FCD07}" type="sibTrans" cxnId="{08D718EC-E4FC-41EC-91EC-82E03CD85725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DCCFCC5B-0566-47C3-BF66-33A662318D6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2. Agriculture Market &amp; Trade</a:t>
          </a:r>
          <a:endParaRPr lang="en-US" sz="20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gm:t>
    </dgm:pt>
    <dgm:pt modelId="{FCA7B55D-EEB9-4503-9DDF-979FE859E0E5}" type="parTrans" cxnId="{51CE37B6-AE5F-4245-B412-59D0ECD0CAA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36FDC17C-2B11-4480-9EFE-1FCA3F4C2A13}" type="sibTrans" cxnId="{51CE37B6-AE5F-4245-B412-59D0ECD0CAAE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9BE39C56-1F38-49A2-AF26-91807569734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3. Enabling Policy for Private Sector Investment </a:t>
          </a:r>
          <a:endParaRPr lang="en-US" sz="20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gm:t>
    </dgm:pt>
    <dgm:pt modelId="{9610C659-FCC5-4D25-92C1-4B297724FC0F}" type="parTrans" cxnId="{062EE180-D5D6-41AD-84A2-135A680A5BFA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F0291CDE-336D-44A9-8DBC-A48C85D87905}" type="sibTrans" cxnId="{062EE180-D5D6-41AD-84A2-135A680A5BFA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26AA0782-75A2-4B5A-8FDB-13C71B9804A0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6. Agriculture Input Policy</a:t>
          </a:r>
          <a:endParaRPr lang="en-US" sz="20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gm:t>
    </dgm:pt>
    <dgm:pt modelId="{DDE9F2EB-CACB-44CA-9497-BEC9EF50A6A2}" type="parTrans" cxnId="{A95213FF-4489-4974-8E0F-243BB8E7A72D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FC24EA8C-B8CB-43BE-8B26-2B49136575A9}" type="sibTrans" cxnId="{A95213FF-4489-4974-8E0F-243BB8E7A72D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CB9D4C62-3A5D-4EDF-B0C5-A6F459FF1331}">
      <dgm:prSet phldrT="[Text]" custT="1"/>
      <dgm:spPr>
        <a:solidFill>
          <a:srgbClr val="99FFCC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5. Access to Finance and Technology</a:t>
          </a:r>
          <a:endParaRPr lang="en-US" sz="20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gm:t>
    </dgm:pt>
    <dgm:pt modelId="{78EA2090-0F4C-4101-9F42-3B8B5981638D}" type="parTrans" cxnId="{8073EEA6-0D19-4FE8-9E85-3B4942C4FF3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3F0B1D92-F9C1-4E60-906D-25FDCAD12700}" type="sibTrans" cxnId="{8073EEA6-0D19-4FE8-9E85-3B4942C4FF33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2CF3295A-2334-4229-82E1-837A8B07E89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4. Land Tenure Policy</a:t>
          </a:r>
          <a:endParaRPr lang="en-US" sz="20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gm:t>
    </dgm:pt>
    <dgm:pt modelId="{0804B477-D78E-47FD-A2E1-8919BEF1C0A9}" type="parTrans" cxnId="{93FE9194-2E82-4292-B81E-11C9AF61931A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95E10B01-8F51-4E31-9AB6-C126698C4023}" type="sibTrans" cxnId="{93FE9194-2E82-4292-B81E-11C9AF61931A}">
      <dgm:prSet/>
      <dgm:spPr/>
      <dgm:t>
        <a:bodyPr/>
        <a:lstStyle/>
        <a:p>
          <a:endParaRPr lang="en-US">
            <a:latin typeface="Tw Cen MT" panose="020B0602020104020603" pitchFamily="34" charset="0"/>
          </a:endParaRPr>
        </a:p>
      </dgm:t>
    </dgm:pt>
    <dgm:pt modelId="{56DD1BCC-E6CF-47B8-86C0-4ABEAD16D184}" type="pres">
      <dgm:prSet presAssocID="{F219D537-9306-41DF-A591-14A12140FF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153021-D054-4081-9147-1B79C110513E}" type="pres">
      <dgm:prSet presAssocID="{42EBBCA4-4C64-445F-AC06-C27BB7FFE476}" presName="centerShape" presStyleLbl="node0" presStyleIdx="0" presStyleCnt="1" custScaleX="174265" custScaleY="123884" custLinFactNeighborX="202" custLinFactNeighborY="607"/>
      <dgm:spPr/>
      <dgm:t>
        <a:bodyPr/>
        <a:lstStyle/>
        <a:p>
          <a:endParaRPr lang="en-US"/>
        </a:p>
      </dgm:t>
    </dgm:pt>
    <dgm:pt modelId="{A7B20080-CC62-49C3-87E9-24FC12993DAD}" type="pres">
      <dgm:prSet presAssocID="{B982C901-18E6-4BA0-B068-B35DD6C40879}" presName="Name9" presStyleLbl="parChTrans1D2" presStyleIdx="0" presStyleCnt="6"/>
      <dgm:spPr/>
      <dgm:t>
        <a:bodyPr/>
        <a:lstStyle/>
        <a:p>
          <a:endParaRPr lang="en-US"/>
        </a:p>
      </dgm:t>
    </dgm:pt>
    <dgm:pt modelId="{B2682BCA-3A0B-4B16-B6B6-6FA3ED626E5B}" type="pres">
      <dgm:prSet presAssocID="{B982C901-18E6-4BA0-B068-B35DD6C4087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B08614D-6B4B-4E22-BC8C-7AA93BBF8735}" type="pres">
      <dgm:prSet presAssocID="{244894E5-73E0-446D-BC87-E7C22627B893}" presName="node" presStyleLbl="node1" presStyleIdx="0" presStyleCnt="6" custScaleX="131823" custScaleY="116339" custRadScaleRad="120515" custRadScaleInc="16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2AD61-C6F9-4CD2-9990-AE42A7102624}" type="pres">
      <dgm:prSet presAssocID="{FCA7B55D-EEB9-4503-9DDF-979FE859E0E5}" presName="Name9" presStyleLbl="parChTrans1D2" presStyleIdx="1" presStyleCnt="6"/>
      <dgm:spPr/>
      <dgm:t>
        <a:bodyPr/>
        <a:lstStyle/>
        <a:p>
          <a:endParaRPr lang="en-US"/>
        </a:p>
      </dgm:t>
    </dgm:pt>
    <dgm:pt modelId="{5B6F05B1-7C51-4EBE-AB4D-FC31257B2AB6}" type="pres">
      <dgm:prSet presAssocID="{FCA7B55D-EEB9-4503-9DDF-979FE859E0E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DCE158E-B6F1-463F-898B-45AEBEB807AD}" type="pres">
      <dgm:prSet presAssocID="{DCCFCC5B-0566-47C3-BF66-33A662318D60}" presName="node" presStyleLbl="node1" presStyleIdx="1" presStyleCnt="6" custScaleX="140232" custScaleY="121476" custRadScaleRad="134207" custRadScaleInc="1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7540A-BF6C-4746-AD7C-B19C9216C8F0}" type="pres">
      <dgm:prSet presAssocID="{9610C659-FCC5-4D25-92C1-4B297724FC0F}" presName="Name9" presStyleLbl="parChTrans1D2" presStyleIdx="2" presStyleCnt="6"/>
      <dgm:spPr/>
      <dgm:t>
        <a:bodyPr/>
        <a:lstStyle/>
        <a:p>
          <a:endParaRPr lang="en-US"/>
        </a:p>
      </dgm:t>
    </dgm:pt>
    <dgm:pt modelId="{359823C6-2EED-42CB-B7FC-94B4DDF4987A}" type="pres">
      <dgm:prSet presAssocID="{9610C659-FCC5-4D25-92C1-4B297724FC0F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9007BC1-A386-42FD-A3BB-02144C5BBAE6}" type="pres">
      <dgm:prSet presAssocID="{9BE39C56-1F38-49A2-AF26-918075697343}" presName="node" presStyleLbl="node1" presStyleIdx="2" presStyleCnt="6" custScaleX="140405" custScaleY="130611" custRadScaleRad="153122" custRadScaleInc="-20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55F6B-977D-468D-8123-9F37A7A0ED94}" type="pres">
      <dgm:prSet presAssocID="{0804B477-D78E-47FD-A2E1-8919BEF1C0A9}" presName="Name9" presStyleLbl="parChTrans1D2" presStyleIdx="3" presStyleCnt="6"/>
      <dgm:spPr/>
      <dgm:t>
        <a:bodyPr/>
        <a:lstStyle/>
        <a:p>
          <a:endParaRPr lang="en-US"/>
        </a:p>
      </dgm:t>
    </dgm:pt>
    <dgm:pt modelId="{524DA54B-72AE-4E40-ADFD-3773EFE8FC8C}" type="pres">
      <dgm:prSet presAssocID="{0804B477-D78E-47FD-A2E1-8919BEF1C0A9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5659F39-2892-487E-9460-8D4C691E844B}" type="pres">
      <dgm:prSet presAssocID="{2CF3295A-2334-4229-82E1-837A8B07E896}" presName="node" presStyleLbl="node1" presStyleIdx="3" presStyleCnt="6" custScaleX="114252" custScaleY="107676" custRadScaleRad="104226" custRadScaleInc="-5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2CD6E-8209-42A2-BB18-0D3BC63FFE90}" type="pres">
      <dgm:prSet presAssocID="{78EA2090-0F4C-4101-9F42-3B8B5981638D}" presName="Name9" presStyleLbl="parChTrans1D2" presStyleIdx="4" presStyleCnt="6"/>
      <dgm:spPr/>
      <dgm:t>
        <a:bodyPr/>
        <a:lstStyle/>
        <a:p>
          <a:endParaRPr lang="en-US"/>
        </a:p>
      </dgm:t>
    </dgm:pt>
    <dgm:pt modelId="{3D96D335-9AF4-4E4C-8191-DC9347D94B1A}" type="pres">
      <dgm:prSet presAssocID="{78EA2090-0F4C-4101-9F42-3B8B5981638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8453136-64CB-4937-B4DE-0392A9C72817}" type="pres">
      <dgm:prSet presAssocID="{CB9D4C62-3A5D-4EDF-B0C5-A6F459FF1331}" presName="node" presStyleLbl="node1" presStyleIdx="4" presStyleCnt="6" custScaleX="141178" custScaleY="114007" custRadScaleRad="139553" custRadScaleInc="26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707BA-EBD0-47B4-AD68-8B7C1A018D39}" type="pres">
      <dgm:prSet presAssocID="{DDE9F2EB-CACB-44CA-9497-BEC9EF50A6A2}" presName="Name9" presStyleLbl="parChTrans1D2" presStyleIdx="5" presStyleCnt="6"/>
      <dgm:spPr/>
      <dgm:t>
        <a:bodyPr/>
        <a:lstStyle/>
        <a:p>
          <a:endParaRPr lang="en-US"/>
        </a:p>
      </dgm:t>
    </dgm:pt>
    <dgm:pt modelId="{DAADD4BF-B5C9-480E-8A41-D9830A7F680F}" type="pres">
      <dgm:prSet presAssocID="{DDE9F2EB-CACB-44CA-9497-BEC9EF50A6A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69930B2-3E96-4C87-B21E-906A09BE1233}" type="pres">
      <dgm:prSet presAssocID="{26AA0782-75A2-4B5A-8FDB-13C71B9804A0}" presName="node" presStyleLbl="node1" presStyleIdx="5" presStyleCnt="6" custScaleX="120881" custScaleY="106592" custRadScaleRad="136375" custRadScaleInc="1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0783D-8DD5-4C48-875C-DA778315AAFB}" srcId="{F219D537-9306-41DF-A591-14A12140FF19}" destId="{42EBBCA4-4C64-445F-AC06-C27BB7FFE476}" srcOrd="0" destOrd="0" parTransId="{22445FE0-6973-4C40-858E-96D8C50374F0}" sibTransId="{44619C4C-D784-4B20-8487-B9786C30F6F2}"/>
    <dgm:cxn modelId="{94F010EB-A0BF-4948-A959-57D05084C717}" type="presOf" srcId="{FCA7B55D-EEB9-4503-9DDF-979FE859E0E5}" destId="{0BD2AD61-C6F9-4CD2-9990-AE42A7102624}" srcOrd="0" destOrd="0" presId="urn:microsoft.com/office/officeart/2005/8/layout/radial1"/>
    <dgm:cxn modelId="{31E93D13-0D06-4D3A-975E-9A1CD93E1A85}" type="presOf" srcId="{0804B477-D78E-47FD-A2E1-8919BEF1C0A9}" destId="{07D55F6B-977D-468D-8123-9F37A7A0ED94}" srcOrd="0" destOrd="0" presId="urn:microsoft.com/office/officeart/2005/8/layout/radial1"/>
    <dgm:cxn modelId="{A8B9D85A-3A8F-482A-B779-2AEC09CFE7B7}" type="presOf" srcId="{CB9D4C62-3A5D-4EDF-B0C5-A6F459FF1331}" destId="{A8453136-64CB-4937-B4DE-0392A9C72817}" srcOrd="0" destOrd="0" presId="urn:microsoft.com/office/officeart/2005/8/layout/radial1"/>
    <dgm:cxn modelId="{48F78DB5-1893-4A66-9C8D-8FEA58E7E267}" type="presOf" srcId="{9BE39C56-1F38-49A2-AF26-918075697343}" destId="{C9007BC1-A386-42FD-A3BB-02144C5BBAE6}" srcOrd="0" destOrd="0" presId="urn:microsoft.com/office/officeart/2005/8/layout/radial1"/>
    <dgm:cxn modelId="{0FEBBAF4-DF64-463F-8DC2-3B3BBE9C55E6}" type="presOf" srcId="{244894E5-73E0-446D-BC87-E7C22627B893}" destId="{AB08614D-6B4B-4E22-BC8C-7AA93BBF8735}" srcOrd="0" destOrd="0" presId="urn:microsoft.com/office/officeart/2005/8/layout/radial1"/>
    <dgm:cxn modelId="{1E1DA33A-5F83-4C48-BCBB-CE6355932FF3}" type="presOf" srcId="{2CF3295A-2334-4229-82E1-837A8B07E896}" destId="{85659F39-2892-487E-9460-8D4C691E844B}" srcOrd="0" destOrd="0" presId="urn:microsoft.com/office/officeart/2005/8/layout/radial1"/>
    <dgm:cxn modelId="{C22CB709-3001-4140-B947-0EC2B351B94B}" type="presOf" srcId="{9610C659-FCC5-4D25-92C1-4B297724FC0F}" destId="{D937540A-BF6C-4746-AD7C-B19C9216C8F0}" srcOrd="0" destOrd="0" presId="urn:microsoft.com/office/officeart/2005/8/layout/radial1"/>
    <dgm:cxn modelId="{A2BB396E-001D-4AF4-82EC-01225C9D5570}" type="presOf" srcId="{78EA2090-0F4C-4101-9F42-3B8B5981638D}" destId="{5082CD6E-8209-42A2-BB18-0D3BC63FFE90}" srcOrd="0" destOrd="0" presId="urn:microsoft.com/office/officeart/2005/8/layout/radial1"/>
    <dgm:cxn modelId="{E439FA16-EF3B-43F0-9FA6-55E553E1E797}" type="presOf" srcId="{DDE9F2EB-CACB-44CA-9497-BEC9EF50A6A2}" destId="{DAADD4BF-B5C9-480E-8A41-D9830A7F680F}" srcOrd="1" destOrd="0" presId="urn:microsoft.com/office/officeart/2005/8/layout/radial1"/>
    <dgm:cxn modelId="{32FC294F-9D5F-4F79-8234-EAD0C87E1152}" type="presOf" srcId="{78EA2090-0F4C-4101-9F42-3B8B5981638D}" destId="{3D96D335-9AF4-4E4C-8191-DC9347D94B1A}" srcOrd="1" destOrd="0" presId="urn:microsoft.com/office/officeart/2005/8/layout/radial1"/>
    <dgm:cxn modelId="{08D718EC-E4FC-41EC-91EC-82E03CD85725}" srcId="{42EBBCA4-4C64-445F-AC06-C27BB7FFE476}" destId="{244894E5-73E0-446D-BC87-E7C22627B893}" srcOrd="0" destOrd="0" parTransId="{B982C901-18E6-4BA0-B068-B35DD6C40879}" sibTransId="{CBEB8828-386D-4347-B269-2649DC5FCD07}"/>
    <dgm:cxn modelId="{A95213FF-4489-4974-8E0F-243BB8E7A72D}" srcId="{42EBBCA4-4C64-445F-AC06-C27BB7FFE476}" destId="{26AA0782-75A2-4B5A-8FDB-13C71B9804A0}" srcOrd="5" destOrd="0" parTransId="{DDE9F2EB-CACB-44CA-9497-BEC9EF50A6A2}" sibTransId="{FC24EA8C-B8CB-43BE-8B26-2B49136575A9}"/>
    <dgm:cxn modelId="{93FE9194-2E82-4292-B81E-11C9AF61931A}" srcId="{42EBBCA4-4C64-445F-AC06-C27BB7FFE476}" destId="{2CF3295A-2334-4229-82E1-837A8B07E896}" srcOrd="3" destOrd="0" parTransId="{0804B477-D78E-47FD-A2E1-8919BEF1C0A9}" sibTransId="{95E10B01-8F51-4E31-9AB6-C126698C4023}"/>
    <dgm:cxn modelId="{B640EB49-E41D-4A88-8BB4-81A5E87509FC}" type="presOf" srcId="{26AA0782-75A2-4B5A-8FDB-13C71B9804A0}" destId="{F69930B2-3E96-4C87-B21E-906A09BE1233}" srcOrd="0" destOrd="0" presId="urn:microsoft.com/office/officeart/2005/8/layout/radial1"/>
    <dgm:cxn modelId="{51CE37B6-AE5F-4245-B412-59D0ECD0CAAE}" srcId="{42EBBCA4-4C64-445F-AC06-C27BB7FFE476}" destId="{DCCFCC5B-0566-47C3-BF66-33A662318D60}" srcOrd="1" destOrd="0" parTransId="{FCA7B55D-EEB9-4503-9DDF-979FE859E0E5}" sibTransId="{36FDC17C-2B11-4480-9EFE-1FCA3F4C2A13}"/>
    <dgm:cxn modelId="{8DBCF983-A623-482D-9FF0-9521A23C9527}" type="presOf" srcId="{B982C901-18E6-4BA0-B068-B35DD6C40879}" destId="{B2682BCA-3A0B-4B16-B6B6-6FA3ED626E5B}" srcOrd="1" destOrd="0" presId="urn:microsoft.com/office/officeart/2005/8/layout/radial1"/>
    <dgm:cxn modelId="{94FF3A8C-1D03-4347-90C7-49395A93FC8A}" type="presOf" srcId="{9610C659-FCC5-4D25-92C1-4B297724FC0F}" destId="{359823C6-2EED-42CB-B7FC-94B4DDF4987A}" srcOrd="1" destOrd="0" presId="urn:microsoft.com/office/officeart/2005/8/layout/radial1"/>
    <dgm:cxn modelId="{A6AC813B-3D1A-4B4C-86E4-3170BF7328D4}" type="presOf" srcId="{F219D537-9306-41DF-A591-14A12140FF19}" destId="{56DD1BCC-E6CF-47B8-86C0-4ABEAD16D184}" srcOrd="0" destOrd="0" presId="urn:microsoft.com/office/officeart/2005/8/layout/radial1"/>
    <dgm:cxn modelId="{26E6F57B-627B-4218-B692-BF984DD53451}" type="presOf" srcId="{DDE9F2EB-CACB-44CA-9497-BEC9EF50A6A2}" destId="{75A707BA-EBD0-47B4-AD68-8B7C1A018D39}" srcOrd="0" destOrd="0" presId="urn:microsoft.com/office/officeart/2005/8/layout/radial1"/>
    <dgm:cxn modelId="{3329FADB-2DF4-49B6-9B51-3DD8D288FFC0}" type="presOf" srcId="{DCCFCC5B-0566-47C3-BF66-33A662318D60}" destId="{4DCE158E-B6F1-463F-898B-45AEBEB807AD}" srcOrd="0" destOrd="0" presId="urn:microsoft.com/office/officeart/2005/8/layout/radial1"/>
    <dgm:cxn modelId="{8073EEA6-0D19-4FE8-9E85-3B4942C4FF33}" srcId="{42EBBCA4-4C64-445F-AC06-C27BB7FFE476}" destId="{CB9D4C62-3A5D-4EDF-B0C5-A6F459FF1331}" srcOrd="4" destOrd="0" parTransId="{78EA2090-0F4C-4101-9F42-3B8B5981638D}" sibTransId="{3F0B1D92-F9C1-4E60-906D-25FDCAD12700}"/>
    <dgm:cxn modelId="{062EE180-D5D6-41AD-84A2-135A680A5BFA}" srcId="{42EBBCA4-4C64-445F-AC06-C27BB7FFE476}" destId="{9BE39C56-1F38-49A2-AF26-918075697343}" srcOrd="2" destOrd="0" parTransId="{9610C659-FCC5-4D25-92C1-4B297724FC0F}" sibTransId="{F0291CDE-336D-44A9-8DBC-A48C85D87905}"/>
    <dgm:cxn modelId="{0E10C408-DD54-448D-A5B0-4D1F46CA4324}" type="presOf" srcId="{0804B477-D78E-47FD-A2E1-8919BEF1C0A9}" destId="{524DA54B-72AE-4E40-ADFD-3773EFE8FC8C}" srcOrd="1" destOrd="0" presId="urn:microsoft.com/office/officeart/2005/8/layout/radial1"/>
    <dgm:cxn modelId="{B83B7EC9-BBBB-407C-861B-08C7310BBEA2}" type="presOf" srcId="{42EBBCA4-4C64-445F-AC06-C27BB7FFE476}" destId="{37153021-D054-4081-9147-1B79C110513E}" srcOrd="0" destOrd="0" presId="urn:microsoft.com/office/officeart/2005/8/layout/radial1"/>
    <dgm:cxn modelId="{2E3ACB47-4AD1-4015-B9DA-D4FF3881F8B0}" type="presOf" srcId="{B982C901-18E6-4BA0-B068-B35DD6C40879}" destId="{A7B20080-CC62-49C3-87E9-24FC12993DAD}" srcOrd="0" destOrd="0" presId="urn:microsoft.com/office/officeart/2005/8/layout/radial1"/>
    <dgm:cxn modelId="{C73B0C76-8DBC-4CFB-A101-8E4EA8569060}" type="presOf" srcId="{FCA7B55D-EEB9-4503-9DDF-979FE859E0E5}" destId="{5B6F05B1-7C51-4EBE-AB4D-FC31257B2AB6}" srcOrd="1" destOrd="0" presId="urn:microsoft.com/office/officeart/2005/8/layout/radial1"/>
    <dgm:cxn modelId="{BEA697BC-1316-4F00-B481-C86376969031}" type="presParOf" srcId="{56DD1BCC-E6CF-47B8-86C0-4ABEAD16D184}" destId="{37153021-D054-4081-9147-1B79C110513E}" srcOrd="0" destOrd="0" presId="urn:microsoft.com/office/officeart/2005/8/layout/radial1"/>
    <dgm:cxn modelId="{5F952A37-89E7-48C4-A583-1B50CE393FD7}" type="presParOf" srcId="{56DD1BCC-E6CF-47B8-86C0-4ABEAD16D184}" destId="{A7B20080-CC62-49C3-87E9-24FC12993DAD}" srcOrd="1" destOrd="0" presId="urn:microsoft.com/office/officeart/2005/8/layout/radial1"/>
    <dgm:cxn modelId="{E3B67804-3490-411D-ACDF-D6194B7615C2}" type="presParOf" srcId="{A7B20080-CC62-49C3-87E9-24FC12993DAD}" destId="{B2682BCA-3A0B-4B16-B6B6-6FA3ED626E5B}" srcOrd="0" destOrd="0" presId="urn:microsoft.com/office/officeart/2005/8/layout/radial1"/>
    <dgm:cxn modelId="{FFCC4927-D8B9-455B-9B4B-83FDB040294C}" type="presParOf" srcId="{56DD1BCC-E6CF-47B8-86C0-4ABEAD16D184}" destId="{AB08614D-6B4B-4E22-BC8C-7AA93BBF8735}" srcOrd="2" destOrd="0" presId="urn:microsoft.com/office/officeart/2005/8/layout/radial1"/>
    <dgm:cxn modelId="{BEB1A497-6555-4926-B054-962206EB02BE}" type="presParOf" srcId="{56DD1BCC-E6CF-47B8-86C0-4ABEAD16D184}" destId="{0BD2AD61-C6F9-4CD2-9990-AE42A7102624}" srcOrd="3" destOrd="0" presId="urn:microsoft.com/office/officeart/2005/8/layout/radial1"/>
    <dgm:cxn modelId="{94A5546F-A5AB-409C-A2E2-5A6553589527}" type="presParOf" srcId="{0BD2AD61-C6F9-4CD2-9990-AE42A7102624}" destId="{5B6F05B1-7C51-4EBE-AB4D-FC31257B2AB6}" srcOrd="0" destOrd="0" presId="urn:microsoft.com/office/officeart/2005/8/layout/radial1"/>
    <dgm:cxn modelId="{42C6CB88-6F82-4439-A7D7-005FEF867BA7}" type="presParOf" srcId="{56DD1BCC-E6CF-47B8-86C0-4ABEAD16D184}" destId="{4DCE158E-B6F1-463F-898B-45AEBEB807AD}" srcOrd="4" destOrd="0" presId="urn:microsoft.com/office/officeart/2005/8/layout/radial1"/>
    <dgm:cxn modelId="{72AA28F9-0F13-47DE-8BC0-D79375DB285C}" type="presParOf" srcId="{56DD1BCC-E6CF-47B8-86C0-4ABEAD16D184}" destId="{D937540A-BF6C-4746-AD7C-B19C9216C8F0}" srcOrd="5" destOrd="0" presId="urn:microsoft.com/office/officeart/2005/8/layout/radial1"/>
    <dgm:cxn modelId="{0AB80D9F-7C38-4FBA-BF37-896FF2035527}" type="presParOf" srcId="{D937540A-BF6C-4746-AD7C-B19C9216C8F0}" destId="{359823C6-2EED-42CB-B7FC-94B4DDF4987A}" srcOrd="0" destOrd="0" presId="urn:microsoft.com/office/officeart/2005/8/layout/radial1"/>
    <dgm:cxn modelId="{32D04881-9061-4998-8B86-BD3A5EAD380A}" type="presParOf" srcId="{56DD1BCC-E6CF-47B8-86C0-4ABEAD16D184}" destId="{C9007BC1-A386-42FD-A3BB-02144C5BBAE6}" srcOrd="6" destOrd="0" presId="urn:microsoft.com/office/officeart/2005/8/layout/radial1"/>
    <dgm:cxn modelId="{A6FB1008-4E24-43CF-B1E2-B11F641D8B2C}" type="presParOf" srcId="{56DD1BCC-E6CF-47B8-86C0-4ABEAD16D184}" destId="{07D55F6B-977D-468D-8123-9F37A7A0ED94}" srcOrd="7" destOrd="0" presId="urn:microsoft.com/office/officeart/2005/8/layout/radial1"/>
    <dgm:cxn modelId="{B1FFB778-BE4D-4CAE-B91E-42C2A3E579B5}" type="presParOf" srcId="{07D55F6B-977D-468D-8123-9F37A7A0ED94}" destId="{524DA54B-72AE-4E40-ADFD-3773EFE8FC8C}" srcOrd="0" destOrd="0" presId="urn:microsoft.com/office/officeart/2005/8/layout/radial1"/>
    <dgm:cxn modelId="{3E3E6A7E-ED8E-41E3-9B37-FCECA7CC080B}" type="presParOf" srcId="{56DD1BCC-E6CF-47B8-86C0-4ABEAD16D184}" destId="{85659F39-2892-487E-9460-8D4C691E844B}" srcOrd="8" destOrd="0" presId="urn:microsoft.com/office/officeart/2005/8/layout/radial1"/>
    <dgm:cxn modelId="{D93921A3-CFAB-46C3-A89F-7347701DB953}" type="presParOf" srcId="{56DD1BCC-E6CF-47B8-86C0-4ABEAD16D184}" destId="{5082CD6E-8209-42A2-BB18-0D3BC63FFE90}" srcOrd="9" destOrd="0" presId="urn:microsoft.com/office/officeart/2005/8/layout/radial1"/>
    <dgm:cxn modelId="{3C138301-8DD2-4351-875F-F40CC2EC63F8}" type="presParOf" srcId="{5082CD6E-8209-42A2-BB18-0D3BC63FFE90}" destId="{3D96D335-9AF4-4E4C-8191-DC9347D94B1A}" srcOrd="0" destOrd="0" presId="urn:microsoft.com/office/officeart/2005/8/layout/radial1"/>
    <dgm:cxn modelId="{81F1579C-2375-4F4A-9887-35EFC233E739}" type="presParOf" srcId="{56DD1BCC-E6CF-47B8-86C0-4ABEAD16D184}" destId="{A8453136-64CB-4937-B4DE-0392A9C72817}" srcOrd="10" destOrd="0" presId="urn:microsoft.com/office/officeart/2005/8/layout/radial1"/>
    <dgm:cxn modelId="{4ACA02C7-5F74-40D5-A14C-E2FF45376639}" type="presParOf" srcId="{56DD1BCC-E6CF-47B8-86C0-4ABEAD16D184}" destId="{75A707BA-EBD0-47B4-AD68-8B7C1A018D39}" srcOrd="11" destOrd="0" presId="urn:microsoft.com/office/officeart/2005/8/layout/radial1"/>
    <dgm:cxn modelId="{AC1C1982-A904-4EAE-A21E-11ADD1091549}" type="presParOf" srcId="{75A707BA-EBD0-47B4-AD68-8B7C1A018D39}" destId="{DAADD4BF-B5C9-480E-8A41-D9830A7F680F}" srcOrd="0" destOrd="0" presId="urn:microsoft.com/office/officeart/2005/8/layout/radial1"/>
    <dgm:cxn modelId="{1D0704FB-BAA9-437D-BEE6-E6FF4CE114A9}" type="presParOf" srcId="{56DD1BCC-E6CF-47B8-86C0-4ABEAD16D184}" destId="{F69930B2-3E96-4C87-B21E-906A09BE123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53021-D054-4081-9147-1B79C110513E}">
      <dsp:nvSpPr>
        <dsp:cNvPr id="0" name=""/>
        <dsp:cNvSpPr/>
      </dsp:nvSpPr>
      <dsp:spPr>
        <a:xfrm>
          <a:off x="3147324" y="1656185"/>
          <a:ext cx="2337872" cy="1661980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THEMATIC AREAS</a:t>
          </a:r>
          <a:endParaRPr lang="en-US" sz="3000" b="0" kern="12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sp:txBody>
      <dsp:txXfrm>
        <a:off x="3489697" y="1899576"/>
        <a:ext cx="1653126" cy="1175198"/>
      </dsp:txXfrm>
    </dsp:sp>
    <dsp:sp modelId="{A7B20080-CC62-49C3-87E9-24FC12993DAD}">
      <dsp:nvSpPr>
        <dsp:cNvPr id="0" name=""/>
        <dsp:cNvSpPr/>
      </dsp:nvSpPr>
      <dsp:spPr>
        <a:xfrm rot="16544213">
          <a:off x="4326630" y="1563684"/>
          <a:ext cx="161999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61999" y="14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w Cen MT" panose="020B0602020104020603" pitchFamily="34" charset="0"/>
          </a:endParaRPr>
        </a:p>
      </dsp:txBody>
      <dsp:txXfrm>
        <a:off x="4403579" y="1573652"/>
        <a:ext cx="8099" cy="8099"/>
      </dsp:txXfrm>
    </dsp:sp>
    <dsp:sp modelId="{AB08614D-6B4B-4E22-BC8C-7AA93BBF8735}">
      <dsp:nvSpPr>
        <dsp:cNvPr id="0" name=""/>
        <dsp:cNvSpPr/>
      </dsp:nvSpPr>
      <dsp:spPr>
        <a:xfrm>
          <a:off x="3609576" y="-60602"/>
          <a:ext cx="1768487" cy="1560759"/>
        </a:xfrm>
        <a:prstGeom prst="ellipse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1. Agricultural Sector Policy</a:t>
          </a:r>
          <a:endParaRPr lang="en-US" sz="2000" kern="12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sp:txBody>
      <dsp:txXfrm>
        <a:off x="3868565" y="167966"/>
        <a:ext cx="1250509" cy="1103623"/>
      </dsp:txXfrm>
    </dsp:sp>
    <dsp:sp modelId="{0BD2AD61-C6F9-4CD2-9990-AE42A7102624}">
      <dsp:nvSpPr>
        <dsp:cNvPr id="0" name=""/>
        <dsp:cNvSpPr/>
      </dsp:nvSpPr>
      <dsp:spPr>
        <a:xfrm rot="19794689">
          <a:off x="5195604" y="1848612"/>
          <a:ext cx="397103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97103" y="14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w Cen MT" panose="020B0602020104020603" pitchFamily="34" charset="0"/>
          </a:endParaRPr>
        </a:p>
      </dsp:txBody>
      <dsp:txXfrm>
        <a:off x="5384228" y="1852702"/>
        <a:ext cx="19855" cy="19855"/>
      </dsp:txXfrm>
    </dsp:sp>
    <dsp:sp modelId="{4DCE158E-B6F1-463F-898B-45AEBEB807AD}">
      <dsp:nvSpPr>
        <dsp:cNvPr id="0" name=""/>
        <dsp:cNvSpPr/>
      </dsp:nvSpPr>
      <dsp:spPr>
        <a:xfrm>
          <a:off x="5407173" y="495226"/>
          <a:ext cx="1881299" cy="1629675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2. Agriculture Market &amp; Trade</a:t>
          </a:r>
          <a:endParaRPr lang="en-US" sz="2000" kern="12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sp:txBody>
      <dsp:txXfrm>
        <a:off x="5682683" y="733886"/>
        <a:ext cx="1330279" cy="1152355"/>
      </dsp:txXfrm>
    </dsp:sp>
    <dsp:sp modelId="{D937540A-BF6C-4746-AD7C-B19C9216C8F0}">
      <dsp:nvSpPr>
        <dsp:cNvPr id="0" name=""/>
        <dsp:cNvSpPr/>
      </dsp:nvSpPr>
      <dsp:spPr>
        <a:xfrm rot="1404280">
          <a:off x="5288344" y="3032517"/>
          <a:ext cx="640466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640466" y="14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w Cen MT" panose="020B0602020104020603" pitchFamily="34" charset="0"/>
          </a:endParaRPr>
        </a:p>
      </dsp:txBody>
      <dsp:txXfrm>
        <a:off x="5592565" y="3030523"/>
        <a:ext cx="32023" cy="32023"/>
      </dsp:txXfrm>
    </dsp:sp>
    <dsp:sp modelId="{C9007BC1-A386-42FD-A3BB-02144C5BBAE6}">
      <dsp:nvSpPr>
        <dsp:cNvPr id="0" name=""/>
        <dsp:cNvSpPr/>
      </dsp:nvSpPr>
      <dsp:spPr>
        <a:xfrm>
          <a:off x="5814553" y="2667224"/>
          <a:ext cx="1883620" cy="175222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3. Enabling Policy for Private Sector Investment </a:t>
          </a:r>
          <a:endParaRPr lang="en-US" sz="2000" kern="12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sp:txBody>
      <dsp:txXfrm>
        <a:off x="6090403" y="2923832"/>
        <a:ext cx="1331920" cy="1239011"/>
      </dsp:txXfrm>
    </dsp:sp>
    <dsp:sp modelId="{07D55F6B-977D-468D-8123-9F37A7A0ED94}">
      <dsp:nvSpPr>
        <dsp:cNvPr id="0" name=""/>
        <dsp:cNvSpPr/>
      </dsp:nvSpPr>
      <dsp:spPr>
        <a:xfrm rot="5304483">
          <a:off x="4255635" y="3390060"/>
          <a:ext cx="172216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172216" y="14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w Cen MT" panose="020B0602020104020603" pitchFamily="34" charset="0"/>
          </a:endParaRPr>
        </a:p>
      </dsp:txBody>
      <dsp:txXfrm>
        <a:off x="4337438" y="3399773"/>
        <a:ext cx="8610" cy="8610"/>
      </dsp:txXfrm>
    </dsp:sp>
    <dsp:sp modelId="{85659F39-2892-487E-9460-8D4C691E844B}">
      <dsp:nvSpPr>
        <dsp:cNvPr id="0" name=""/>
        <dsp:cNvSpPr/>
      </dsp:nvSpPr>
      <dsp:spPr>
        <a:xfrm>
          <a:off x="3597821" y="3489905"/>
          <a:ext cx="1532761" cy="144454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4. Land Tenure Policy</a:t>
          </a:r>
          <a:endParaRPr lang="en-US" sz="2000" kern="12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sp:txBody>
      <dsp:txXfrm>
        <a:off x="3822289" y="3701453"/>
        <a:ext cx="1083825" cy="1021444"/>
      </dsp:txXfrm>
    </dsp:sp>
    <dsp:sp modelId="{5082CD6E-8209-42A2-BB18-0D3BC63FFE90}">
      <dsp:nvSpPr>
        <dsp:cNvPr id="0" name=""/>
        <dsp:cNvSpPr/>
      </dsp:nvSpPr>
      <dsp:spPr>
        <a:xfrm rot="9516108">
          <a:off x="2886022" y="2951116"/>
          <a:ext cx="421037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421037" y="14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w Cen MT" panose="020B0602020104020603" pitchFamily="34" charset="0"/>
          </a:endParaRPr>
        </a:p>
      </dsp:txBody>
      <dsp:txXfrm rot="10800000">
        <a:off x="3086015" y="2954608"/>
        <a:ext cx="21051" cy="21051"/>
      </dsp:txXfrm>
    </dsp:sp>
    <dsp:sp modelId="{A8453136-64CB-4937-B4DE-0392A9C72817}">
      <dsp:nvSpPr>
        <dsp:cNvPr id="0" name=""/>
        <dsp:cNvSpPr/>
      </dsp:nvSpPr>
      <dsp:spPr>
        <a:xfrm>
          <a:off x="1101553" y="2611063"/>
          <a:ext cx="1893990" cy="1529474"/>
        </a:xfrm>
        <a:prstGeom prst="ellipse">
          <a:avLst/>
        </a:prstGeom>
        <a:solidFill>
          <a:srgbClr val="99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5. Access to Finance and Technology</a:t>
          </a:r>
          <a:endParaRPr lang="en-US" sz="2000" kern="12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sp:txBody>
      <dsp:txXfrm>
        <a:off x="1378921" y="2835049"/>
        <a:ext cx="1339254" cy="1081502"/>
      </dsp:txXfrm>
    </dsp:sp>
    <dsp:sp modelId="{75A707BA-EBD0-47B4-AD68-8B7C1A018D39}">
      <dsp:nvSpPr>
        <dsp:cNvPr id="0" name=""/>
        <dsp:cNvSpPr/>
      </dsp:nvSpPr>
      <dsp:spPr>
        <a:xfrm rot="12641780">
          <a:off x="2886565" y="1794354"/>
          <a:ext cx="572589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72589" y="140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w Cen MT" panose="020B0602020104020603" pitchFamily="34" charset="0"/>
          </a:endParaRPr>
        </a:p>
      </dsp:txBody>
      <dsp:txXfrm rot="10800000">
        <a:off x="3158545" y="1794058"/>
        <a:ext cx="28629" cy="28629"/>
      </dsp:txXfrm>
    </dsp:sp>
    <dsp:sp modelId="{F69930B2-3E96-4C87-B21E-906A09BE1233}">
      <dsp:nvSpPr>
        <dsp:cNvPr id="0" name=""/>
        <dsp:cNvSpPr/>
      </dsp:nvSpPr>
      <dsp:spPr>
        <a:xfrm>
          <a:off x="1443219" y="547913"/>
          <a:ext cx="1621693" cy="1429997"/>
        </a:xfrm>
        <a:prstGeom prst="ellipse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effectLst/>
              <a:latin typeface="Tw Cen MT" panose="020B0602020104020603" pitchFamily="34" charset="0"/>
            </a:rPr>
            <a:t>6. Agriculture Input Policy</a:t>
          </a:r>
          <a:endParaRPr lang="en-US" sz="2000" kern="1200" dirty="0">
            <a:solidFill>
              <a:schemeClr val="tx1"/>
            </a:solidFill>
            <a:effectLst/>
            <a:latin typeface="Tw Cen MT" panose="020B0602020104020603" pitchFamily="34" charset="0"/>
          </a:endParaRPr>
        </a:p>
      </dsp:txBody>
      <dsp:txXfrm>
        <a:off x="1680710" y="757331"/>
        <a:ext cx="1146711" cy="101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7CE56-8689-C74E-944A-A66C551D458B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18EB-8E8B-7948-BF17-2AE429066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507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9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7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910" y="-315416"/>
            <a:ext cx="9765090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894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8422"/>
            <a:ext cx="55575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3413" spc="-122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55575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1706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387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050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104468"/>
            <a:ext cx="9906000" cy="8128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1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6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34670"/>
            <a:ext cx="9906000" cy="923330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5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Annual Agricultural Policy Conference (AAPC)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12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9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358"/>
          <a:stretch/>
        </p:blipFill>
        <p:spPr bwMode="auto">
          <a:xfrm>
            <a:off x="0" y="-1"/>
            <a:ext cx="9905999" cy="58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9256" y="4014589"/>
            <a:ext cx="2749947" cy="5843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8100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6938"/>
            <a:ext cx="9906000" cy="1551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6486" y="153824"/>
            <a:ext cx="670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Annual Agricultural Policy Conference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13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- 15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February 2019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Dodoma, Tanzania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41231"/>
            <a:ext cx="1469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Partners: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4395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2"/>
            <a:ext cx="9917609" cy="732408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25" y="124005"/>
            <a:ext cx="8543925" cy="6685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2017/18 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REFORMS</a:t>
            </a:r>
            <a:b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735" y="641599"/>
            <a:ext cx="99060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ill Sans MT" panose="020B0502020104020203" pitchFamily="34" charset="0"/>
              </a:rPr>
              <a:t>Corporate tax reduced from 30% to 10% during the first 5 years of assemblers of vehicles, tractors and fishing boats</a:t>
            </a:r>
          </a:p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ill Sans MT" panose="020B0502020104020203" pitchFamily="34" charset="0"/>
              </a:rPr>
              <a:t>Tax exemptions – VAT</a:t>
            </a:r>
          </a:p>
          <a:p>
            <a:pPr marL="742950" lvl="1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ill Sans MT" panose="020B0502020104020203" pitchFamily="34" charset="0"/>
              </a:rPr>
              <a:t>On capital goods on machines and plants in production of edible oil, textiles, leather and pharmaceuticals (including vet.)</a:t>
            </a:r>
          </a:p>
          <a:p>
            <a:pPr marL="742950" lvl="1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ill Sans MT" panose="020B0502020104020203" pitchFamily="34" charset="0"/>
              </a:rPr>
              <a:t>Fertilized eggs for incubation</a:t>
            </a:r>
          </a:p>
          <a:p>
            <a:pPr marL="742950" lvl="1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ill Sans MT" panose="020B0502020104020203" pitchFamily="34" charset="0"/>
              </a:rPr>
              <a:t>Locally produced animal fees</a:t>
            </a:r>
          </a:p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ill Sans MT" panose="020B0502020104020203" pitchFamily="34" charset="0"/>
              </a:rPr>
              <a:t>Import duty reduced on wheat from 35% to 10%; Escrow account established to easy refund of import duty on industrial sugar</a:t>
            </a:r>
          </a:p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ill Sans MT" panose="020B0502020104020203" pitchFamily="34" charset="0"/>
              </a:rPr>
              <a:t>Excise duty increased on carbonated drinks, mineral water, juice, beer, etc.</a:t>
            </a:r>
          </a:p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ill Sans MT" panose="020B0502020104020203" pitchFamily="34" charset="0"/>
              </a:rPr>
              <a:t>Produce </a:t>
            </a:r>
            <a:r>
              <a:rPr lang="en-US" sz="2000" dirty="0" err="1" smtClean="0">
                <a:latin typeface="Gill Sans MT" panose="020B0502020104020203" pitchFamily="34" charset="0"/>
              </a:rPr>
              <a:t>cess</a:t>
            </a:r>
            <a:r>
              <a:rPr lang="en-US" sz="2000" dirty="0" smtClean="0">
                <a:latin typeface="Gill Sans MT" panose="020B0502020104020203" pitchFamily="34" charset="0"/>
              </a:rPr>
              <a:t> – reduced from 5% to 3%</a:t>
            </a:r>
          </a:p>
          <a:p>
            <a:pPr marL="28575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Gill Sans MT" panose="020B0502020104020203" pitchFamily="34" charset="0"/>
              </a:rPr>
              <a:t>Others: Reduction of 108 nuisance fee and charges – crops=80, livestock=23, fisheries=5</a:t>
            </a:r>
          </a:p>
          <a:p>
            <a:pPr marL="742950" lvl="1" indent="-285750" defTabSz="457200">
              <a:buFont typeface="Wingdings" panose="05000000000000000000" pitchFamily="2" charset="2"/>
              <a:buChar char="ü"/>
            </a:pPr>
            <a:endParaRPr lang="en-US" sz="3200" dirty="0"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1218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Tw Cen MT" panose="020B0602020104020603" pitchFamily="34" charset="0"/>
              </a:rPr>
              <a:t>2018/19 </a:t>
            </a:r>
            <a:r>
              <a:rPr lang="en-GB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REFORMS</a:t>
            </a:r>
            <a:endParaRPr lang="en-US" sz="4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13921" y="912101"/>
            <a:ext cx="9592079" cy="47513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Exemption of VAT on soya cake</a:t>
            </a:r>
          </a:p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Exemption of VAT on additives for livestock and poultry feed</a:t>
            </a:r>
          </a:p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5-year corporate tax holiday on new leather industry</a:t>
            </a:r>
          </a:p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Removal of Produce Cess for producer/processors</a:t>
            </a:r>
          </a:p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Increased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 import duty on crude edible oil from 0%/10% to 25%</a:t>
            </a:r>
          </a:p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Exemption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of import duty on raw materials for veterinary pharmaceuticals</a:t>
            </a:r>
          </a:p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Increased import duty on potato</a:t>
            </a:r>
          </a:p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Increased import duty on tomato sauce from 25% to 35%</a:t>
            </a:r>
          </a:p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Increased import duty on beef, sausages,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offals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, etc. from 25% to 35%</a:t>
            </a:r>
          </a:p>
          <a:p>
            <a:pPr marL="484632" marR="0" lvl="0" indent="-4572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Increased import duty on juice, and wines</a:t>
            </a:r>
          </a:p>
          <a:p>
            <a:pPr marL="484632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  <a:lumOff val="3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84632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  <a:lumOff val="3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  <a:lumOff val="3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87631" y="1086568"/>
            <a:ext cx="8719128" cy="648808"/>
          </a:xfrm>
          <a:prstGeom prst="roundRect">
            <a:avLst/>
          </a:prstGeom>
          <a:solidFill>
            <a:srgbClr val="33CC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25425" indent="-225425" defTabSz="457200">
              <a:lnSpc>
                <a:spcPts val="2400"/>
              </a:lnSpc>
              <a:spcBef>
                <a:spcPts val="1800"/>
              </a:spcBef>
            </a:pPr>
            <a:r>
              <a:rPr lang="en-US" b="1" dirty="0">
                <a:solidFill>
                  <a:srgbClr val="FFFFFF"/>
                </a:solidFill>
                <a:latin typeface="Tw Cen MT" panose="020B0602020104020603"/>
              </a:rPr>
              <a:t>1. </a:t>
            </a:r>
            <a:r>
              <a:rPr lang="en-US" b="1" dirty="0" smtClean="0">
                <a:solidFill>
                  <a:srgbClr val="FFFFFF"/>
                </a:solidFill>
                <a:latin typeface="Tw Cen MT" panose="020B0602020104020603"/>
              </a:rPr>
              <a:t>Increase the size and quality of public </a:t>
            </a:r>
            <a:r>
              <a:rPr lang="en-US" b="1" dirty="0">
                <a:solidFill>
                  <a:srgbClr val="FFFFFF"/>
                </a:solidFill>
                <a:latin typeface="Tw Cen MT" panose="020B0602020104020603"/>
              </a:rPr>
              <a:t>investment in agriculture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7359" y="2510585"/>
            <a:ext cx="8719126" cy="563373"/>
          </a:xfrm>
          <a:prstGeom prst="roundRect">
            <a:avLst/>
          </a:prstGeom>
          <a:solidFill>
            <a:srgbClr val="5C9523"/>
          </a:solidFill>
          <a:ln w="158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25425" marR="0" lvl="0" indent="-225425" defTabSz="457200" eaLnBrk="1" fontAlgn="auto" latinLnBrk="0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3. VAT relief on production and storage technologies e.g. PICS bags, cocoon, silos, cold storage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7357" y="5096719"/>
            <a:ext cx="8719128" cy="778949"/>
          </a:xfrm>
          <a:prstGeom prst="roundRect">
            <a:avLst/>
          </a:prstGeom>
          <a:solidFill>
            <a:srgbClr val="CC9900"/>
          </a:solidFill>
          <a:ln w="158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25425" marR="0" lvl="0" indent="-225425" defTabSz="457200" eaLnBrk="1" fontAlgn="auto" latinLnBrk="0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6. Reduction of statutory payments for agriculture  agro-processors workforce e.g. SDL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7358" y="1879419"/>
            <a:ext cx="8719127" cy="526472"/>
          </a:xfrm>
          <a:prstGeom prst="roundRect">
            <a:avLst/>
          </a:prstGeom>
          <a:solidFill>
            <a:srgbClr val="D2CB6C">
              <a:lumMod val="75000"/>
            </a:srgbClr>
          </a:solidFill>
          <a:ln w="158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25425" marR="0" lvl="0" indent="-225425" defTabSz="457200" eaLnBrk="1" fontAlgn="auto" latinLnBrk="0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 Tax relief on agriculture production  technologies to enhance the competitiveness agriculture value chains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7631" y="3178652"/>
            <a:ext cx="8719128" cy="754287"/>
          </a:xfrm>
          <a:prstGeom prst="roundRect">
            <a:avLst/>
          </a:prstGeom>
          <a:solidFill>
            <a:srgbClr val="95A39D">
              <a:lumMod val="75000"/>
            </a:srgbClr>
          </a:solidFill>
          <a:ln w="158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25425" marR="0" lvl="0" indent="-225425" defTabSz="457200" eaLnBrk="1" fontAlgn="auto" latinLnBrk="0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4. Ensure predictability  and coherence in trade and marketing policy; Temporary tariff increase on some food imports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7631" y="4236234"/>
            <a:ext cx="8719128" cy="745052"/>
          </a:xfrm>
          <a:prstGeom prst="roundRect">
            <a:avLst/>
          </a:prstGeom>
          <a:solidFill>
            <a:srgbClr val="A9A57C"/>
          </a:solidFill>
          <a:ln w="158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5. Establish a legal framework to enable SMEs leverage movable assets   as collateral for accessing credit ; Remove service levy on empowerment funds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4502" y="58568"/>
            <a:ext cx="9720072" cy="891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10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PRELIMINary proposal for policy Reforms for 2019/20 </a:t>
            </a:r>
            <a:br>
              <a:rPr kumimoji="0" lang="en-US" sz="4000" b="0" i="0" u="none" strike="noStrike" kern="1200" cap="all" spc="10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</a:br>
            <a:r>
              <a:rPr kumimoji="0" lang="en-US" sz="4000" b="0" i="0" u="none" strike="noStrike" kern="1200" cap="all" spc="10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by PAG/PAC</a:t>
            </a:r>
            <a:endParaRPr kumimoji="0" lang="en-US" sz="4000" b="0" i="0" u="none" strike="noStrike" kern="1200" cap="all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 Condensed" panose="020B0606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28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4. ISSUES RAISED UNDER regulatory reforms blueprint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2098" y="1026155"/>
            <a:ext cx="96215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Hides and Skin: Lengthy and costly licensing procedure; Dumping of cheap imports e.g. used shoes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Overlapping regulatory framework: Tanzania Meat Board, TFDA, DVS, TBS; High fees for export/import certificates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Tea: Multiplicity and overlapping roles of regulatory agencies – TTB, TFDA, OSHA, etc.; High land rent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Cashew nut: Restrictions on imports during off-season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Cotton: Challenges on contracts farming arising from weak regulatory enforcement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Tanzania Sugar Board: Illegal imports due to weak enforcement/port inspection by TSB; Land acquisition for investment in plantations is cumbersome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Tanzania Coffee Board: Multiplicity of regulators and fees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Fisheries: Overlapping regulatory framework among Fisheries Act and other regulatory agencies – TBS, TFDA etc.; Fish export royalty imposed only in Tanzania and not in other EAC countries: Surcharges and levies imposed by LGAs are too high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Seed sub-sector: New variety registration taking 3 years and $15,000; ASA’s ownership of certified seed production is a conflict of interest; Private sector having challenges accessing ASA’s basic seed; Overlap in seed regulations – Seed Unit, TOSCI, Plant Health Service and TPRI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Fertilizer: Restrictions on importation of specialized and customized fertilizer; Lengthy and costly new fertilizer registration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endParaRPr lang="en-US" dirty="0">
              <a:solidFill>
                <a:srgbClr val="2E2B21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8397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5. conclusion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713514"/>
            <a:ext cx="9906000" cy="5245540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 general the pace of policy reforms accelerated after accession of the 5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Administration of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GoT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Most of the initial recommendation policy reforms under the New Alliance have been implemented (Except Nutrition police review)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However, the reforms took longer than expected timeline. E.g. produce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cess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delayed from 2013 to 2017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Some reforms were reversed and reinstated (e.g. export ban) while new issues cropped up e.g. export permit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New priorities emerged e.g. Industrialization agenda; 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More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GoT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involvement and oversight in agribusiness e.g. Pension funds investment in sugar industry;  Bulky fertilizer procurement; Cereals and mixed crop board involvement in marketing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Most recent reforms are in fiscal policy while regulatory reforms are underway under the blueprint</a:t>
            </a:r>
          </a:p>
          <a:p>
            <a:pPr marL="310896" marR="0" lvl="2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0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917609" cy="1023820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dirty="0">
                <a:solidFill>
                  <a:srgbClr val="FFFFFF">
                    <a:lumMod val="95000"/>
                    <a:lumOff val="5000"/>
                  </a:srgbClr>
                </a:solidFill>
                <a:latin typeface="Tw Cen MT Condensed" panose="020B0606020104020203"/>
              </a:rPr>
              <a:t>6. Lessons on what is takes for successful policy reforms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882" y="1023820"/>
            <a:ext cx="9726117" cy="508064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Defining the policy issue in a context of the national policy framework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Understanding the evolution of the policy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Profiling stakeholders’ concerns and develop the dialogue strategy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Acknowledging the political economy 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Evidence-based research report versus activist approach (addressing the core issues of concerns)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Laying out alternative and coherent policy options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Documenting regional experience and  international best practice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Finding the middle ground if fail to reach consensus (e.g. a phased reforms)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Mapping out the process (e.g. non-legislative, amending an existing law)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Consider appropriate timing and incentives for reforms – jump into an opportunity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Identifying and engaging the champions ( movers and shakers, partners with a bigger convening power)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Piloting reforms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Sustained engagement</a:t>
            </a:r>
          </a:p>
        </p:txBody>
      </p:sp>
    </p:spTree>
    <p:extLst>
      <p:ext uri="{BB962C8B-B14F-4D97-AF65-F5344CB8AC3E}">
        <p14:creationId xmlns:p14="http://schemas.microsoft.com/office/powerpoint/2010/main" val="3460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C6FF0-1C67-D94C-A8EA-EBC9F588D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47"/>
          <a:stretch/>
        </p:blipFill>
        <p:spPr>
          <a:xfrm>
            <a:off x="0" y="-94310"/>
            <a:ext cx="9906000" cy="55621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4686"/>
          <a:stretch/>
        </p:blipFill>
        <p:spPr>
          <a:xfrm>
            <a:off x="-859" y="4962105"/>
            <a:ext cx="9906859" cy="1011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132" y="855168"/>
            <a:ext cx="5486876" cy="39957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1609" y="0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Asante!</a:t>
            </a:r>
            <a:endParaRPr lang="en-US" sz="7200" b="1" cap="non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81038" y="1047054"/>
            <a:ext cx="8431431" cy="1112822"/>
          </a:xfrm>
        </p:spPr>
        <p:txBody>
          <a:bodyPr>
            <a:normAutofit fontScale="85000" lnSpcReduction="10000"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3600" b="1" dirty="0" smtClean="0">
                <a:solidFill>
                  <a:srgbClr val="C0504D">
                    <a:lumMod val="75000"/>
                  </a:srgb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Progress in Agricultural Policy Reforms </a:t>
            </a: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3600" b="1" dirty="0" smtClean="0">
                <a:solidFill>
                  <a:srgbClr val="C0504D">
                    <a:lumMod val="75000"/>
                  </a:srgb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During the Last Five Years (2013/14 – 2018/19)</a:t>
            </a: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en-US" sz="3600" b="1" dirty="0">
              <a:solidFill>
                <a:srgbClr val="C0504D">
                  <a:lumMod val="75000"/>
                </a:srgb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80716" y="2954943"/>
            <a:ext cx="72320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5</a:t>
            </a:r>
            <a:r>
              <a:rPr lang="en-US" sz="2800" b="1" baseline="30000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th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 Annual Agricultural Policy Conference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lvl="0" algn="ctr"/>
            <a:endParaRPr lang="en-US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b="1" i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Geoffrey Kirenga – SAGCOT Center</a:t>
            </a:r>
          </a:p>
          <a:p>
            <a:pPr lvl="0" algn="ctr"/>
            <a:r>
              <a:rPr lang="en-US" sz="2400" b="1" i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David Nyange - ASPIRES</a:t>
            </a:r>
            <a:endParaRPr lang="en-US" sz="2400" b="1" i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lvl="0" algn="ctr"/>
            <a:endParaRPr lang="en-US" b="1" i="1" dirty="0" smtClean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b="1" i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endParaRPr lang="en-US" b="1" i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OUTLINE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860" y="1057214"/>
            <a:ext cx="9427140" cy="462405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Background of the Policy Analysis Group</a:t>
            </a:r>
          </a:p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PAG Adoption of the Policy Framework on New Alliance on Food Security and Nutrition</a:t>
            </a:r>
          </a:p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Progress in Agriculture Policy Reforms – 2013 - 2018</a:t>
            </a:r>
          </a:p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Conclusion</a:t>
            </a:r>
          </a:p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Lessons Learned</a:t>
            </a:r>
          </a:p>
          <a:p>
            <a:pPr marL="448056" marR="0" lvl="2" indent="-13716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448056" marR="0" lvl="2" indent="-13716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310896" marR="0" lvl="2" indent="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1. THE POLICY ANALYSIS GROUP (PAG)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25687" y="954920"/>
            <a:ext cx="9680313" cy="266366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Objectives: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MT" panose="020B05020201040202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Share policy research information and avoid duplication of effort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MT" panose="020B05020201040202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Promote collaboration and synergy in policy research by taking advantage of institutional comparative advantage among members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MT" panose="020B05020201040202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Coordinate policy dialogue for consistent messaging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3818"/>
            <a:ext cx="9578715" cy="23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1038" y="57150"/>
            <a:ext cx="8543925" cy="760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ANNUAL AGRICULTURAL POLICY CONFERENCE (AAPC</a:t>
            </a:r>
            <a:r>
              <a:rPr lang="en-US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0" y="912317"/>
            <a:ext cx="6535711" cy="4510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GB" sz="2000" dirty="0" smtClean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ill Sans MT" panose="020B0502020104020203" pitchFamily="34" charset="0"/>
              </a:rPr>
              <a:t>Organised jointly by MALF and PAG since 2014</a:t>
            </a:r>
          </a:p>
          <a:p>
            <a:pPr marL="0" indent="0">
              <a:buNone/>
            </a:pPr>
            <a:endParaRPr lang="en-GB" sz="2400" dirty="0" smtClean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ill Sans MT" panose="020B0502020104020203" pitchFamily="34" charset="0"/>
              </a:rPr>
              <a:t>Sharing results on policy research </a:t>
            </a:r>
          </a:p>
          <a:p>
            <a:pPr marL="0" indent="0">
              <a:buNone/>
            </a:pPr>
            <a:endParaRPr lang="en-GB" sz="2400" dirty="0" smtClean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ill Sans MT" panose="020B0502020104020203" pitchFamily="34" charset="0"/>
              </a:rPr>
              <a:t>Provides a platform for high level policy dialogue</a:t>
            </a:r>
          </a:p>
          <a:p>
            <a:pPr marL="0" indent="0">
              <a:buNone/>
            </a:pPr>
            <a:endParaRPr lang="en-GB" sz="2400" dirty="0" smtClean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ill Sans MT" panose="020B0502020104020203" pitchFamily="34" charset="0"/>
              </a:rPr>
              <a:t>Takes stock of progress in policy reforms</a:t>
            </a:r>
          </a:p>
          <a:p>
            <a:pPr marL="0" indent="0">
              <a:buNone/>
            </a:pPr>
            <a:endParaRPr lang="en-GB" sz="2400" dirty="0" smtClean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ill Sans MT" panose="020B0502020104020203" pitchFamily="34" charset="0"/>
              </a:rPr>
              <a:t>Provides feedback to PAG to ensure demand driven research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11" y="1517725"/>
            <a:ext cx="3082462" cy="32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771418"/>
              </p:ext>
            </p:extLst>
          </p:nvPr>
        </p:nvGraphicFramePr>
        <p:xfrm>
          <a:off x="1292772" y="912101"/>
          <a:ext cx="8613228" cy="487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626" y="1782147"/>
            <a:ext cx="677108" cy="39188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dirty="0" smtClean="0">
                <a:latin typeface="Tw Cen MT" panose="020B0602020104020603" pitchFamily="34" charset="0"/>
              </a:rPr>
              <a:t>2. Policy Framework</a:t>
            </a:r>
            <a:endParaRPr lang="en-US" sz="3200" b="1" dirty="0">
              <a:latin typeface="Tw Cen MT" panose="020B0602020104020603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81038" y="57150"/>
            <a:ext cx="8543925" cy="76041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ANNUAL AGRICULTURAL POLICY CONFERENCE (AAPC)</a:t>
            </a:r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1194418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3. INITIAL PRIORITY POLICY ISSUES UNDER NEW ALLIANCE (2013 - 2015)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5200" y="610564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1070" y="1251352"/>
            <a:ext cx="9729730" cy="433998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Implement alternative policy to export ban on staples (2015)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Pre-profit tax at farm gate (“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cess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”) on crops removed or reduced (2017)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VAT on spare part for farm machinery and equipment removed or reduced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Secure certificates of land rights (granted or customary) for smallholder and investors (2014 – on going)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Instrument developed to clarify the role of land policy implementing agencies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MoLHS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, PO-RALG, TIC and RUBADA) in order to transparently and responsibly allocate land for investment in SAGCOT region (2017)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Taxes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Cess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and VAT) on seed and seed packaging lifted or reduced (Clarified 2017)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Revise legislation that aligns Plant Breeder’s rights with UPOV System (2015)</a:t>
            </a:r>
          </a:p>
        </p:txBody>
      </p:sp>
    </p:spTree>
    <p:extLst>
      <p:ext uri="{BB962C8B-B14F-4D97-AF65-F5344CB8AC3E}">
        <p14:creationId xmlns:p14="http://schemas.microsoft.com/office/powerpoint/2010/main" val="30218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1270403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416921"/>
            <a:ext cx="8543925" cy="760807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/>
                </a:solidFill>
                <a:latin typeface="Tw Cen MT" panose="020B0602020104020603"/>
                <a:ea typeface="+mn-ea"/>
                <a:cs typeface="+mn-cs"/>
              </a:rPr>
              <a:t>3. INITIAL PRIORITY POLICY ISSUES UNDER NEW ALLIANCE CONT…</a:t>
            </a:r>
            <a:r>
              <a:rPr lang="en-US" sz="4800" dirty="0">
                <a:solidFill>
                  <a:srgbClr val="2E2B21"/>
                </a:solidFill>
                <a:latin typeface="Tw Cen MT" panose="020B0602020104020603"/>
                <a:ea typeface="+mn-ea"/>
                <a:cs typeface="+mn-cs"/>
              </a:rPr>
              <a:t/>
            </a:r>
            <a:br>
              <a:rPr lang="en-US" sz="4800" dirty="0">
                <a:solidFill>
                  <a:srgbClr val="2E2B21"/>
                </a:solidFill>
                <a:latin typeface="Tw Cen MT" panose="020B0602020104020603"/>
                <a:ea typeface="+mn-ea"/>
                <a:cs typeface="+mn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90888"/>
            <a:ext cx="8543925" cy="428497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None/>
            </a:pPr>
            <a:r>
              <a:rPr lang="en-US" sz="8000" dirty="0">
                <a:solidFill>
                  <a:srgbClr val="2E2B21"/>
                </a:solidFill>
                <a:latin typeface="Gill Sans MT" panose="020B0502020104020203" pitchFamily="34" charset="0"/>
              </a:rPr>
              <a:t>8. Secured transactions reforms and collateral registry (on-going)</a:t>
            </a: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None/>
            </a:pPr>
            <a:r>
              <a:rPr lang="en-US" sz="8000" dirty="0">
                <a:solidFill>
                  <a:srgbClr val="2E2B21"/>
                </a:solidFill>
                <a:latin typeface="Gill Sans MT" panose="020B0502020104020203" pitchFamily="34" charset="0"/>
              </a:rPr>
              <a:t>9. ISTA and OECD seed testing accreditations achieved to enable regional and international seed sales </a:t>
            </a:r>
            <a:r>
              <a:rPr lang="en-US" sz="8000" b="1" dirty="0">
                <a:solidFill>
                  <a:srgbClr val="2E2B21"/>
                </a:solidFill>
                <a:latin typeface="Gill Sans MT" panose="020B0502020104020203" pitchFamily="34" charset="0"/>
              </a:rPr>
              <a:t>(2016)</a:t>
            </a: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None/>
            </a:pPr>
            <a:r>
              <a:rPr lang="en-US" sz="8000" dirty="0">
                <a:solidFill>
                  <a:srgbClr val="2E2B21"/>
                </a:solidFill>
                <a:latin typeface="Gill Sans MT" panose="020B0502020104020203" pitchFamily="34" charset="0"/>
              </a:rPr>
              <a:t>10. Qualified private sector companies authorized to produce foundation seed under proper supervision and testing (Clarified)</a:t>
            </a:r>
            <a:endParaRPr lang="en-US" sz="8000" b="1" dirty="0">
              <a:solidFill>
                <a:srgbClr val="2E2B21"/>
              </a:solidFill>
              <a:latin typeface="Gill Sans MT" panose="020B0502020104020203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None/>
            </a:pPr>
            <a:r>
              <a:rPr lang="en-US" sz="8000" dirty="0">
                <a:solidFill>
                  <a:srgbClr val="2E2B21"/>
                </a:solidFill>
                <a:latin typeface="Gill Sans MT" panose="020B0502020104020203" pitchFamily="34" charset="0"/>
              </a:rPr>
              <a:t>11. Time required to register imported agrochemicals outside the region to be reviewed and benchmarked with international best practices </a:t>
            </a:r>
            <a:r>
              <a:rPr lang="en-US" sz="8000" b="1" dirty="0">
                <a:solidFill>
                  <a:srgbClr val="2E2B21"/>
                </a:solidFill>
                <a:latin typeface="Gill Sans MT" panose="020B0502020104020203" pitchFamily="34" charset="0"/>
              </a:rPr>
              <a:t>(Harmonized with EAC)</a:t>
            </a:r>
          </a:p>
          <a:p>
            <a:pPr marL="0" lvl="0" indent="0" algn="just" defTabSz="91429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8000" dirty="0">
                <a:solidFill>
                  <a:srgbClr val="2E2B21"/>
                </a:solidFill>
                <a:latin typeface="Gill Sans MT" panose="020B0502020104020203" pitchFamily="34" charset="0"/>
              </a:rPr>
              <a:t>12. Update and align the National Food and Nutrition Policy with the National Nutrition </a:t>
            </a:r>
            <a:r>
              <a:rPr lang="en-US" sz="8000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Strategy </a:t>
            </a:r>
            <a:r>
              <a:rPr lang="en-US" sz="8000" b="1" dirty="0" smtClean="0">
                <a:solidFill>
                  <a:srgbClr val="2E2B21"/>
                </a:solidFill>
                <a:latin typeface="Gill Sans MT" panose="020B0502020104020203" pitchFamily="34" charset="0"/>
              </a:rPr>
              <a:t>(On-going</a:t>
            </a:r>
            <a:r>
              <a:rPr lang="en-US" sz="8000" b="1" dirty="0">
                <a:solidFill>
                  <a:srgbClr val="2E2B21"/>
                </a:solidFill>
                <a:latin typeface="Gill Sans MT" panose="020B0502020104020203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2"/>
            <a:ext cx="9917609" cy="716909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97" y="20157"/>
            <a:ext cx="8543925" cy="76080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2016/17 REFORMS – REMOVAL OF 104 FEES &amp; </a:t>
            </a:r>
            <a:r>
              <a:rPr 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CHARGES</a:t>
            </a:r>
            <a:endParaRPr 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94520"/>
              </p:ext>
            </p:extLst>
          </p:nvPr>
        </p:nvGraphicFramePr>
        <p:xfrm>
          <a:off x="473165" y="712118"/>
          <a:ext cx="9045590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Value chain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Removed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fees/charges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5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Tobacco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Charges paid to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TORITA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 for research development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Import licence fee for green tobacco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5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Charges paid for research development in coffee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Contribution to Coffee Development trust fund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Coffee export fee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05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Tea import Cess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Charges paid for research development in Tea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Contribution to cover the cost for stakeholders meetings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053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Seed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Certificates and tags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Variety Registration Certificate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Certificate of seed testing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DUS testing certificate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Certified copy of certificate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053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Cooperatives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Recognition letter of cooperative society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Issuing registration certificate for primary cooperatives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Issuing registration certificate for secondary cooperatives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Issuing registration certificate for Union cooperatives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Issuing registration certificate for federation of  cooperatives Union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Issuing registration certificate for Joint venture investment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Sugar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Molasses Export license fee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Cotton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Contribution to Cotton Development trust fund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2" marR="569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9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1668</Words>
  <Application>Microsoft Office PowerPoint</Application>
  <PresentationFormat>A4 Paper (210x297 mm)</PresentationFormat>
  <Paragraphs>194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Gill Sans MT</vt:lpstr>
      <vt:lpstr>Tahoma</vt:lpstr>
      <vt:lpstr>Times New Roman</vt:lpstr>
      <vt:lpstr>Tw Cen MT</vt:lpstr>
      <vt:lpstr>Tw Cen MT Condensed</vt:lpstr>
      <vt:lpstr>Wingdings</vt:lpstr>
      <vt:lpstr>Wingdings 3</vt:lpstr>
      <vt:lpstr>Office Theme</vt:lpstr>
      <vt:lpstr>PowerPoint Presentation</vt:lpstr>
      <vt:lpstr>PowerPoint Presentation</vt:lpstr>
      <vt:lpstr>OUTLINE</vt:lpstr>
      <vt:lpstr>1. THE POLICY ANALYSIS GROUP (PAG)</vt:lpstr>
      <vt:lpstr>ANNUAL AGRICULTURAL POLICY CONFERENCE (AAPC)</vt:lpstr>
      <vt:lpstr>ANNUAL AGRICULTURAL POLICY CONFERENCE (AAPC)</vt:lpstr>
      <vt:lpstr> 3. INITIAL PRIORITY POLICY ISSUES UNDER NEW ALLIANCE (2013 - 2015)</vt:lpstr>
      <vt:lpstr>3. INITIAL PRIORITY POLICY ISSUES UNDER NEW ALLIANCE CONT… </vt:lpstr>
      <vt:lpstr>2016/17 REFORMS – REMOVAL OF 104 FEES &amp; CHARGES</vt:lpstr>
      <vt:lpstr> 2017/18 REFORMS </vt:lpstr>
      <vt:lpstr>2018/19 REFORMS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emwambulukutu</cp:lastModifiedBy>
  <cp:revision>25</cp:revision>
  <dcterms:created xsi:type="dcterms:W3CDTF">2019-01-21T06:32:14Z</dcterms:created>
  <dcterms:modified xsi:type="dcterms:W3CDTF">2019-02-13T18:13:23Z</dcterms:modified>
</cp:coreProperties>
</file>